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3-L09-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Vaccine Design Optimization</a:t>
            </a:r>
          </a:p>
          <a:p>
            <a:pPr algn="ctr">
              <a:defRPr sz="1500" i="1">
                <a:solidFill>
                  <a:srgbClr val="1A1A2E"/>
                </a:solidFill>
              </a:defRPr>
            </a:pPr>
            <a:r>
              <a:t>Modeling Immune Response Engineering from Antigen Selection to Population-Level Protection</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HS-LS1-4, HS-LS4-2</a:t>
            </a:r>
          </a:p>
          <a:p>
            <a:pPr algn="r">
              <a:defRPr sz="1200">
                <a:solidFill>
                  <a:srgbClr val="1A1A2E"/>
                </a:solidFill>
              </a:defRPr>
            </a:pPr>
            <a:r>
              <a:t>9th Grade — Level 3: Biotech</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Build an immune response model that traces the cascade from antigen presentation through immune cell activation to antibody production, memory formation, and population-level protection</a:t>
            </a:r>
          </a:p>
          <a:p>
            <a:pPr>
              <a:spcBef>
                <a:spcPts val="800"/>
              </a:spcBef>
              <a:defRPr sz="1600">
                <a:solidFill>
                  <a:srgbClr val="1A1A2E"/>
                </a:solidFill>
              </a:defRPr>
            </a:pPr>
            <a:r>
              <a:t>  *  Analyze how antigen selection, adjuvant strength, and pathogen mutation rate interact to determine vaccine effectiveness and duration of immunity</a:t>
            </a:r>
          </a:p>
          <a:p>
            <a:pPr>
              <a:spcBef>
                <a:spcPts val="800"/>
              </a:spcBef>
              <a:defRPr sz="1600">
                <a:solidFill>
                  <a:srgbClr val="1A1A2E"/>
                </a:solidFill>
              </a:defRPr>
            </a:pPr>
            <a:r>
              <a:t>  *  Optimize vaccine design parameters to maximize population coverage while accounting for viral evolution and immune diversity</a:t>
            </a:r>
          </a:p>
          <a:p>
            <a:pPr>
              <a:spcBef>
                <a:spcPts val="800"/>
              </a:spcBef>
              <a:defRPr sz="1600">
                <a:solidFill>
                  <a:srgbClr val="1A1A2E"/>
                </a:solidFill>
              </a:defRPr>
            </a:pPr>
            <a:r>
              <a:t>  *  Evaluate the trade-offs between vaccine specificity (targeting one strain precisely) and cross-reactivity (providing broader but weaker protection against multiple variants)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Antigen</a:t>
            </a:r>
          </a:p>
          <a:p>
            <a:pPr>
              <a:defRPr sz="1300" i="1">
                <a:solidFill>
                  <a:srgbClr val="1A1A2E"/>
                </a:solidFill>
              </a:defRPr>
            </a:pPr>
            <a:r>
              <a:t>     A molecular structure (protein, glycoprotein, or polysaccharide) from a pathogen that the immune system recognizes as foreign — vaccine antigens are carefully selected pieces of the pathogen that trigger a protective immune response without causing disease</a:t>
            </a:r>
          </a:p>
          <a:p>
            <a:pPr>
              <a:spcBef>
                <a:spcPts val="800"/>
              </a:spcBef>
              <a:defRPr sz="1500" b="1">
                <a:solidFill>
                  <a:srgbClr val="0D1B2A"/>
                </a:solidFill>
              </a:defRPr>
            </a:pPr>
            <a:r>
              <a:t>  Adjuvant</a:t>
            </a:r>
          </a:p>
          <a:p>
            <a:pPr>
              <a:defRPr sz="1300" i="1">
                <a:solidFill>
                  <a:srgbClr val="1A1A2E"/>
                </a:solidFill>
              </a:defRPr>
            </a:pPr>
            <a:r>
              <a:t>     A substance added to a vaccine to enhance the immune response to the antigen — adjuvants activate innate immune cells, increase antigen presentation, and promote stronger adaptive immunity, allowing lower antigen doses to achieve protective immunity</a:t>
            </a:r>
          </a:p>
          <a:p>
            <a:pPr>
              <a:spcBef>
                <a:spcPts val="800"/>
              </a:spcBef>
              <a:defRPr sz="1500" b="1">
                <a:solidFill>
                  <a:srgbClr val="0D1B2A"/>
                </a:solidFill>
              </a:defRPr>
            </a:pPr>
            <a:r>
              <a:t>  Immunological Memory</a:t>
            </a:r>
          </a:p>
          <a:p>
            <a:pPr>
              <a:defRPr sz="1300" i="1">
                <a:solidFill>
                  <a:srgbClr val="1A1A2E"/>
                </a:solidFill>
              </a:defRPr>
            </a:pPr>
            <a:r>
              <a:t>     The ability of the adaptive immune system to 'remember' a pathogen it has previously encountered — mediated by long-lived memory B cells and memory T cells that mount a faster, stronger response upon re-exposure, providing lasting protection</a:t>
            </a:r>
          </a:p>
          <a:p>
            <a:pPr>
              <a:spcBef>
                <a:spcPts val="800"/>
              </a:spcBef>
              <a:defRPr sz="1500" b="1">
                <a:solidFill>
                  <a:srgbClr val="0D1B2A"/>
                </a:solidFill>
              </a:defRPr>
            </a:pPr>
            <a:r>
              <a:t>  Antigenic Drift</a:t>
            </a:r>
          </a:p>
          <a:p>
            <a:pPr>
              <a:defRPr sz="1300" i="1">
                <a:solidFill>
                  <a:srgbClr val="1A1A2E"/>
                </a:solidFill>
              </a:defRPr>
            </a:pPr>
            <a:r>
              <a:t>     The gradual accumulation of mutations in pathogen surface proteins (especially in RNA viruses like influenza and SARS-CoV-2) that allows the pathogen to partially evade existing immune responses — the primary reason seasonal flu vaccines must be redesigned annually</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COVID-19 vaccines were developed in under a year — a process that usually takes 10-15 years. How do computational models of the immune system make it possible to design vaccines faster, and can we design a universal vaccine that works against a virus that keeps mutating?</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Immune Response Engineering from Antigen Selection to Population-Level Protection. Today we'll build a MODEL to discover the answer!</a:t>
            </a:r>
          </a:p>
        </p:txBody>
      </p:sp>
      <p:pic>
        <p:nvPicPr>
          <p:cNvPr id="8" name="Picture 7" descr="G09L3-L09-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3-L09-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Antigen Selection</a:t>
            </a:r>
          </a:p>
          <a:p>
            <a:pPr>
              <a:spcBef>
                <a:spcPts val="600"/>
              </a:spcBef>
              <a:defRPr sz="1600"/>
            </a:pPr>
            <a:r>
              <a:t>     *  Adjuvant Strength</a:t>
            </a:r>
          </a:p>
          <a:p>
            <a:pPr>
              <a:spcBef>
                <a:spcPts val="600"/>
              </a:spcBef>
              <a:defRPr sz="1600"/>
            </a:pPr>
            <a:r>
              <a:t>     *  Immune Cell Activation</a:t>
            </a:r>
          </a:p>
          <a:p>
            <a:pPr>
              <a:spcBef>
                <a:spcPts val="600"/>
              </a:spcBef>
              <a:defRPr sz="1600"/>
            </a:pPr>
            <a:r>
              <a:t>     *  Antibody Production Rate</a:t>
            </a:r>
          </a:p>
          <a:p>
            <a:pPr>
              <a:spcBef>
                <a:spcPts val="600"/>
              </a:spcBef>
              <a:defRPr sz="1600"/>
            </a:pPr>
            <a:r>
              <a:t>     *  Memory Cell Formation</a:t>
            </a:r>
          </a:p>
          <a:p>
            <a:pPr>
              <a:spcBef>
                <a:spcPts val="600"/>
              </a:spcBef>
              <a:defRPr sz="1600"/>
            </a:pPr>
            <a:r>
              <a:t>     *  Pathogen Mutation Rate</a:t>
            </a:r>
          </a:p>
          <a:p>
            <a:pPr>
              <a:spcBef>
                <a:spcPts val="600"/>
              </a:spcBef>
              <a:defRPr sz="1600"/>
            </a:pPr>
            <a:r>
              <a:t>     *  Cross-Reactivity</a:t>
            </a:r>
          </a:p>
          <a:p>
            <a:pPr>
              <a:spcBef>
                <a:spcPts val="600"/>
              </a:spcBef>
              <a:defRPr sz="1600"/>
            </a:pPr>
            <a:r>
              <a:t>     *  Duration of Immunity</a:t>
            </a:r>
          </a:p>
          <a:p>
            <a:pPr>
              <a:spcBef>
                <a:spcPts val="600"/>
              </a:spcBef>
              <a:defRPr sz="1600"/>
            </a:pPr>
            <a:r>
              <a:t>     *  Population Coverage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3-L09-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Vaccine design is a multi-dimensional optimization problem with no perfect solution. You want high Antibody Production Rate, but if Adjuvant Strength is too high, the side effects become unacceptable and people refuse the vaccine. You want strong Memory Cell Formation for long Duration of Immunity, but Pathogen Mutation Rate can outrun even robust memory responses — look at influenza, which requires a new vaccine every year. You want maximum Cross-Reactivity to cover all variants, but broader Cross-Reactivity usually means weaker response to any specific variant. And Population Coverage varies because of human genetic diversity in immune system genes (HLA types). How do you design a vaccine that balances all of these competing constraints — especially against a pathogen that is actively evolving to escape your vaccine?</a:t>
            </a:r>
          </a:p>
        </p:txBody>
      </p:sp>
      <p:pic>
        <p:nvPicPr>
          <p:cNvPr id="8" name="Picture 7" descr="G09L3-L09-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Strain-Specific Vaccine</a:t>
            </a:r>
          </a:p>
          <a:p>
            <a:pPr>
              <a:defRPr sz="1400"/>
            </a:pPr>
            <a:r>
              <a:t>     Select a highly specific antigen targeting the dominant circulating strain with moderate adjuvant — observe high Antibody Production Rate but limited Cross-Reactivity against emerging variants</a:t>
            </a:r>
          </a:p>
          <a:p>
            <a:pPr>
              <a:spcBef>
                <a:spcPts val="1200"/>
              </a:spcBef>
              <a:defRPr sz="1600" b="1"/>
            </a:pPr>
            <a:r>
              <a:t>Broadly Protective Vaccine</a:t>
            </a:r>
          </a:p>
          <a:p>
            <a:pPr>
              <a:defRPr sz="1400"/>
            </a:pPr>
            <a:r>
              <a:t>     Select a conserved antigen region shared across multiple variants with strong adjuvant — observe how Cross-Reactivity increases but Antibody Production Rate against any single variant decreases</a:t>
            </a:r>
          </a:p>
          <a:p>
            <a:pPr>
              <a:spcBef>
                <a:spcPts val="1200"/>
              </a:spcBef>
              <a:defRPr sz="1600" b="1"/>
            </a:pPr>
            <a:r>
              <a:t>High-Mutation Pathogen Challenge</a:t>
            </a:r>
          </a:p>
          <a:p>
            <a:pPr>
              <a:defRPr sz="1400"/>
            </a:pPr>
            <a:r>
              <a:t>     Set Pathogen Mutation Rate to maximum (RNA virus level) — observe how quickly Duration of Immunity erodes as new variants escape the vaccine-induced immune response</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There is a fundamental trade-off between vaccine specificity and breadth — vaccines targeting strain-specific epitopes generate stronger antibody responses but are vulnerable to antigenic drift, while vaccines targeting conserved regions are more durable but less potent</a:t>
            </a:r>
          </a:p>
          <a:p>
            <a:pPr>
              <a:spcBef>
                <a:spcPts val="1000"/>
              </a:spcBef>
              <a:defRPr sz="1500">
                <a:solidFill>
                  <a:srgbClr val="1A1A2E"/>
                </a:solidFill>
              </a:defRPr>
            </a:pPr>
            <a:r>
              <a:t>  *  Adjuvant strength has diminishing returns — moderate adjuvant produces significantly better immune responses than no adjuvant, but very strong adjuvant increases side effects faster than it increases protection, reducing real-world uptake and Population Coverage</a:t>
            </a:r>
          </a:p>
          <a:p>
            <a:pPr>
              <a:spcBef>
                <a:spcPts val="1000"/>
              </a:spcBef>
              <a:defRPr sz="1500">
                <a:solidFill>
                  <a:srgbClr val="1A1A2E"/>
                </a:solidFill>
              </a:defRPr>
            </a:pPr>
            <a:r>
              <a:t>  *  Memory Cell Formation is the most critical component for long-term protection — even when circulating antibodies wane, robust immunological memory enables rapid recall responses that prevent severe disease upon re-exposure</a:t>
            </a:r>
          </a:p>
          <a:p>
            <a:pPr>
              <a:spcBef>
                <a:spcPts val="1000"/>
              </a:spcBef>
              <a:defRPr sz="1500">
                <a:solidFill>
                  <a:srgbClr val="1A1A2E"/>
                </a:solidFill>
              </a:defRPr>
            </a:pPr>
            <a:r>
              <a:t>  *  Population Coverage is limited by human genetic diversity — HLA (human leukocyte antigen) variation means the same vaccine antigen is presented differently to immune cells in different people, making universal vaccine design for genetically diverse populations inherently challenging</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Vaccine design is fundamentally an optimization problem with competing constraints. The nine components of this model capture the core trade-offs: Antigen Selection determines what the immune system learns to recognize — too specific and variants escape, too conserved and the response is weak. Adjuvant Strength amplifies the immune response but with side-effect trade-offs. Immune Cell Activation bridges innate and adaptive immunity. Antibody Production Rate and Memory Cell Formation determine short-term and long-term protection respectively. Pathogen Mutation Rate is the adversary — constantly generating variants that test the breadth of vaccine-induced immunity. Cross-Reactivity is the defense against mutation, but it comes at the cost of per-variant potency. Duration of Immunity depends on the race between memory persistence and antigenic drift. And Population Coverage reflects the reality that human immune systems are genetically diverse, meaning no single vaccine design is optimal for every individual. Computational modeling allows vaccinologists to simulate thousands of antigen-adjuvant combinations against evolving pathogen populations in diverse human genetics — identifying the design sweet spot before committing to expensive clinical trials.</a:t>
            </a:r>
          </a:p>
        </p:txBody>
      </p:sp>
      <p:pic>
        <p:nvPicPr>
          <p:cNvPr id="8" name="Picture 7" descr="G09L3-L09-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Universal Influenza Vaccine Strategy</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vaccine strategy that provides broad, long-lasting protection against influenza — eliminating the need for annual reformulation by targeting conserved viral elements.</a:t>
            </a:r>
          </a:p>
          <a:p>
            <a:br/>
            <a:pPr>
              <a:spcBef>
                <a:spcPts val="1000"/>
              </a:spcBef>
              <a:defRPr sz="1600" b="1">
                <a:solidFill>
                  <a:srgbClr val="1A4780"/>
                </a:solidFill>
              </a:defRPr>
            </a:pPr>
            <a:r>
              <a:t>The Challenge:</a:t>
            </a:r>
          </a:p>
          <a:p>
            <a:pPr>
              <a:defRPr sz="1400"/>
            </a:pPr>
            <a:r>
              <a:t>The WHO has launched a $1 billion initiative to develop a universal influenza vaccine — one that works against all flu strains and doesn't need to be redesigned every year. Current seasonal flu vaccines are only 20-60% effective because they target rapidly-mutating surface proteins (hemagglutinin head). Your immunology team must design a vaccine strategy that targets conserved viral elements to provide durable, broadly protective immunity.</a:t>
            </a:r>
          </a:p>
          <a:p>
            <a:br/>
            <a:pPr>
              <a:spcBef>
                <a:spcPts val="1000"/>
              </a:spcBef>
              <a:defRPr sz="1600" b="1">
                <a:solidFill>
                  <a:srgbClr val="1A4780"/>
                </a:solidFill>
              </a:defRPr>
            </a:pPr>
            <a:r>
              <a:t>Think Like an Engineer:</a:t>
            </a:r>
          </a:p>
          <a:p>
            <a:pPr>
              <a:spcBef>
                <a:spcPts val="400"/>
              </a:spcBef>
              <a:defRPr sz="1300"/>
            </a:pPr>
            <a:r>
              <a:t>     *  Which conserved influenza proteins or protein regions would you target, and what is the trade-off between conservation and immunogenicity?</a:t>
            </a:r>
          </a:p>
          <a:p>
            <a:pPr>
              <a:spcBef>
                <a:spcPts val="400"/>
              </a:spcBef>
              <a:defRPr sz="1300"/>
            </a:pPr>
            <a:r>
              <a:t>     *  What adjuvant and delivery platform (mRNA, protein subunit, viral vector, nanoparticle) would you use, and why?</a:t>
            </a:r>
          </a:p>
          <a:p>
            <a:pPr>
              <a:spcBef>
                <a:spcPts val="400"/>
              </a:spcBef>
              <a:defRPr sz="1300"/>
            </a:pPr>
            <a:r>
              <a:t>     *  How would you test whether your vaccine provides Cross-Reactivity against historically diverse influenza strains?</a:t>
            </a:r>
          </a:p>
        </p:txBody>
      </p:sp>
      <p:pic>
        <p:nvPicPr>
          <p:cNvPr id="7" name="Picture 6" descr="G09L3-L09-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Vaccine Immunologists and Vaccinologists design and evaluate vaccines using computational modeling, animal studies, and clinical trials. They work for pharmaceutical companies (Pfizer, Moderna, GSK), biotech startups, government agencies (NIH, CDC, BARDA), and global health organizations (WHO, CEPI, Gavi), earning $100,000-$220,000/year. Computational Immunologists who model immune responses earn $90,000-$180,000/year.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